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1" r:id="rId4"/>
    <p:sldId id="258" r:id="rId5"/>
    <p:sldId id="259" r:id="rId6"/>
    <p:sldId id="260" r:id="rId7"/>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4" d="100"/>
          <a:sy n="74" d="100"/>
        </p:scale>
        <p:origin x="-1038"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PE"/>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PE"/>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C7053C02-59EF-4E41-8A63-E4987813F8DC}" type="slidenum">
              <a:rPr lang="es-ES"/>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PE"/>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03E10D72-FA75-4A13-949B-B788DAF19F48}" type="slidenum">
              <a:rPr lang="es-ES"/>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PE"/>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E29BC5D1-60E1-4E41-ADA5-258FBBC9D374}" type="slidenum">
              <a:rPr lang="es-ES"/>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PE"/>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E1087EDE-2CAF-40C6-829E-2D2F289C4338}" type="slidenum">
              <a:rPr lang="es-ES"/>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PE"/>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ECEC5694-6F70-4EEB-B548-95BB818EEEBC}" type="slidenum">
              <a:rPr lang="es-ES"/>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PE"/>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7C3B6D34-BC39-4663-B7B9-4B47933BC395}" type="slidenum">
              <a:rPr lang="es-ES"/>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PE"/>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7" name="6 Marcador de fecha"/>
          <p:cNvSpPr>
            <a:spLocks noGrp="1"/>
          </p:cNvSpPr>
          <p:nvPr>
            <p:ph type="dt" sz="half" idx="10"/>
          </p:nvPr>
        </p:nvSpPr>
        <p:spPr/>
        <p:txBody>
          <a:bodyPr/>
          <a:lstStyle>
            <a:lvl1pPr>
              <a:defRPr/>
            </a:lvl1pPr>
          </a:lstStyle>
          <a:p>
            <a:endParaRPr lang="es-ES"/>
          </a:p>
        </p:txBody>
      </p:sp>
      <p:sp>
        <p:nvSpPr>
          <p:cNvPr id="8" name="7 Marcador de pie de página"/>
          <p:cNvSpPr>
            <a:spLocks noGrp="1"/>
          </p:cNvSpPr>
          <p:nvPr>
            <p:ph type="ftr" sz="quarter" idx="11"/>
          </p:nvPr>
        </p:nvSpPr>
        <p:spPr/>
        <p:txBody>
          <a:bodyPr/>
          <a:lstStyle>
            <a:lvl1pPr>
              <a:defRPr/>
            </a:lvl1pPr>
          </a:lstStyle>
          <a:p>
            <a:endParaRPr lang="es-ES"/>
          </a:p>
        </p:txBody>
      </p:sp>
      <p:sp>
        <p:nvSpPr>
          <p:cNvPr id="9" name="8 Marcador de número de diapositiva"/>
          <p:cNvSpPr>
            <a:spLocks noGrp="1"/>
          </p:cNvSpPr>
          <p:nvPr>
            <p:ph type="sldNum" sz="quarter" idx="12"/>
          </p:nvPr>
        </p:nvSpPr>
        <p:spPr/>
        <p:txBody>
          <a:bodyPr/>
          <a:lstStyle>
            <a:lvl1pPr>
              <a:defRPr/>
            </a:lvl1pPr>
          </a:lstStyle>
          <a:p>
            <a:fld id="{EC66EFDD-C5F1-4E4C-91D3-B717C7EFC359}" type="slidenum">
              <a:rPr lang="es-ES"/>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PE"/>
          </a:p>
        </p:txBody>
      </p:sp>
      <p:sp>
        <p:nvSpPr>
          <p:cNvPr id="3" name="2 Marcador de fecha"/>
          <p:cNvSpPr>
            <a:spLocks noGrp="1"/>
          </p:cNvSpPr>
          <p:nvPr>
            <p:ph type="dt" sz="half" idx="10"/>
          </p:nvPr>
        </p:nvSpPr>
        <p:spPr/>
        <p:txBody>
          <a:bodyPr/>
          <a:lstStyle>
            <a:lvl1pPr>
              <a:defRPr/>
            </a:lvl1pPr>
          </a:lstStyle>
          <a:p>
            <a:endParaRPr lang="es-ES"/>
          </a:p>
        </p:txBody>
      </p:sp>
      <p:sp>
        <p:nvSpPr>
          <p:cNvPr id="4" name="3 Marcador de pie de página"/>
          <p:cNvSpPr>
            <a:spLocks noGrp="1"/>
          </p:cNvSpPr>
          <p:nvPr>
            <p:ph type="ftr" sz="quarter" idx="11"/>
          </p:nvPr>
        </p:nvSpPr>
        <p:spPr/>
        <p:txBody>
          <a:bodyPr/>
          <a:lstStyle>
            <a:lvl1pPr>
              <a:defRPr/>
            </a:lvl1pPr>
          </a:lstStyle>
          <a:p>
            <a:endParaRPr lang="es-ES"/>
          </a:p>
        </p:txBody>
      </p:sp>
      <p:sp>
        <p:nvSpPr>
          <p:cNvPr id="5" name="4 Marcador de número de diapositiva"/>
          <p:cNvSpPr>
            <a:spLocks noGrp="1"/>
          </p:cNvSpPr>
          <p:nvPr>
            <p:ph type="sldNum" sz="quarter" idx="12"/>
          </p:nvPr>
        </p:nvSpPr>
        <p:spPr/>
        <p:txBody>
          <a:bodyPr/>
          <a:lstStyle>
            <a:lvl1pPr>
              <a:defRPr/>
            </a:lvl1pPr>
          </a:lstStyle>
          <a:p>
            <a:fld id="{576276EE-F060-47F3-AB90-1A2F53BCAF7A}" type="slidenum">
              <a:rPr lang="es-ES"/>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s-ES"/>
          </a:p>
        </p:txBody>
      </p:sp>
      <p:sp>
        <p:nvSpPr>
          <p:cNvPr id="3" name="2 Marcador de pie de página"/>
          <p:cNvSpPr>
            <a:spLocks noGrp="1"/>
          </p:cNvSpPr>
          <p:nvPr>
            <p:ph type="ftr" sz="quarter" idx="11"/>
          </p:nvPr>
        </p:nvSpPr>
        <p:spPr/>
        <p:txBody>
          <a:bodyPr/>
          <a:lstStyle>
            <a:lvl1pPr>
              <a:defRPr/>
            </a:lvl1pPr>
          </a:lstStyle>
          <a:p>
            <a:endParaRPr lang="es-ES"/>
          </a:p>
        </p:txBody>
      </p:sp>
      <p:sp>
        <p:nvSpPr>
          <p:cNvPr id="4" name="3 Marcador de número de diapositiva"/>
          <p:cNvSpPr>
            <a:spLocks noGrp="1"/>
          </p:cNvSpPr>
          <p:nvPr>
            <p:ph type="sldNum" sz="quarter" idx="12"/>
          </p:nvPr>
        </p:nvSpPr>
        <p:spPr/>
        <p:txBody>
          <a:bodyPr/>
          <a:lstStyle>
            <a:lvl1pPr>
              <a:defRPr/>
            </a:lvl1pPr>
          </a:lstStyle>
          <a:p>
            <a:fld id="{FC79B583-D0E4-446E-8D79-2A08077FF8E5}" type="slidenum">
              <a:rPr lang="es-ES"/>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PE"/>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PE"/>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4F1F3A21-9C71-4E88-A4F6-391799CC244D}" type="slidenum">
              <a:rPr lang="es-ES"/>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PE"/>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PE"/>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25C26059-6AFB-490E-A3ED-973FC0093542}" type="slidenum">
              <a:rPr lang="es-ES"/>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s-E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s-E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D7A8C374-EE13-4CCD-854F-D9108442F1FC}" type="slidenum">
              <a:rPr lang="es-ES"/>
              <a:pPr/>
              <a:t>‹Nº›</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s-P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r>
              <a:rPr lang="es-ES"/>
              <a:t>Escolástica</a:t>
            </a:r>
          </a:p>
        </p:txBody>
      </p:sp>
      <p:sp>
        <p:nvSpPr>
          <p:cNvPr id="2051" name="Rectangle 3"/>
          <p:cNvSpPr>
            <a:spLocks noGrp="1" noChangeArrowheads="1"/>
          </p:cNvSpPr>
          <p:nvPr>
            <p:ph type="subTitle" idx="1"/>
          </p:nvPr>
        </p:nvSpPr>
        <p:spPr/>
        <p:txBody>
          <a:bodyPr/>
          <a:lstStyle/>
          <a:p>
            <a:endParaRPr lang="es-ES"/>
          </a:p>
          <a:p>
            <a:r>
              <a:rPr lang="es-ES"/>
              <a:t>La primera escolástica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body" idx="1"/>
          </p:nvPr>
        </p:nvSpPr>
        <p:spPr>
          <a:xfrm>
            <a:off x="457200" y="620713"/>
            <a:ext cx="8229600" cy="5505450"/>
          </a:xfrm>
        </p:spPr>
        <p:txBody>
          <a:bodyPr/>
          <a:lstStyle/>
          <a:p>
            <a:r>
              <a:rPr lang="es-ES"/>
              <a:t>La escolástica (de origen  latino, del vocablo </a:t>
            </a:r>
            <a:r>
              <a:rPr lang="es-ES" i="1"/>
              <a:t>Scholastica, que viene del</a:t>
            </a:r>
            <a:r>
              <a:rPr lang="es-ES"/>
              <a:t> griego </a:t>
            </a:r>
            <a:r>
              <a:rPr lang="es-ES" i="1"/>
              <a:t>Schola</a:t>
            </a:r>
            <a:r>
              <a:rPr lang="es-ES"/>
              <a:t> es escuela, tiempo libre, descanso, ocio. Platón en República,  libro V y VI, y Aristóteles en Metafísica I se refieren a ella como la condición de la actividad y el aprendizaje filosófico; como tiempo necesario para la contemplación, la teoría; que no fuera posible con las exigencias de la vida dedicada a la sobrevivencia)</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1"/>
          </p:nvPr>
        </p:nvSpPr>
        <p:spPr>
          <a:xfrm>
            <a:off x="457200" y="549275"/>
            <a:ext cx="8229600" cy="5576888"/>
          </a:xfrm>
        </p:spPr>
        <p:txBody>
          <a:bodyPr/>
          <a:lstStyle/>
          <a:p>
            <a:pPr>
              <a:lnSpc>
                <a:spcPct val="90000"/>
              </a:lnSpc>
              <a:buFontTx/>
              <a:buNone/>
            </a:pPr>
            <a:r>
              <a:rPr lang="es-ES"/>
              <a:t>	fue una corriente teológico-filosófica dominante del pensamiento medieval tras la patrística que se diera en la antigüedad tardía. Surge con la edad media que es el período de la historia comprendido entre el siglo V y el XV.  Comienza en el año 476 con la caída del imperio Romano de Occidente, y su fin en el año 1492 con el descubrimiento de américa, o con la caída del Imperio Bizantino en 1493, año que coincide con la invención de la imprenta por Gutenberg ( Biblia de Gutenberg).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57200" y="476250"/>
            <a:ext cx="8229600" cy="5832475"/>
          </a:xfrm>
        </p:spPr>
        <p:txBody>
          <a:bodyPr/>
          <a:lstStyle/>
          <a:p>
            <a:r>
              <a:rPr lang="es-ES"/>
              <a:t>Para la primera escolástica entre razón y fe, siendo Dios su fuente o causa, siendo atributo de la razón y fe, la verdad, en tanto Dios no podía ser causa de contradicción entre razón y fe; y por lo tanto, entre la razón y la fe, prevalece ésta siempre sobre la razón, como la teología sobre la filosofía.</a:t>
            </a:r>
          </a:p>
          <a:p>
            <a:r>
              <a:rPr lang="es-ES"/>
              <a:t>La primera escolástica, entre los siglos VI y VII, para combatir el paganismo y las herejías fundan las primeras escuelas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3"/>
          <p:cNvSpPr>
            <a:spLocks noGrp="1" noChangeArrowheads="1"/>
          </p:cNvSpPr>
          <p:nvPr>
            <p:ph type="body" idx="1"/>
          </p:nvPr>
        </p:nvSpPr>
        <p:spPr>
          <a:xfrm>
            <a:off x="457200" y="620713"/>
            <a:ext cx="8229600" cy="5505450"/>
          </a:xfrm>
        </p:spPr>
        <p:txBody>
          <a:bodyPr/>
          <a:lstStyle/>
          <a:p>
            <a:pPr>
              <a:buFontTx/>
              <a:buNone/>
            </a:pPr>
            <a:r>
              <a:rPr lang="es-ES"/>
              <a:t>	en las instituciones religiosas, es decir al amparo de monasterios, parroquias y catedrales. Las parroquias de las ciudades importantes daban instrucción elemental, los monasterios y catedrales dabna educación media y superior. Fueron las escuelas catedralicias (u obispales) las que tuvieron el derecho de autorizar o habilitar la docencia en forma amplia y dondequiera (licentia docenti ubique).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type="body" idx="1"/>
          </p:nvPr>
        </p:nvSpPr>
        <p:spPr>
          <a:xfrm>
            <a:off x="457200" y="620713"/>
            <a:ext cx="8229600" cy="5505450"/>
          </a:xfrm>
        </p:spPr>
        <p:txBody>
          <a:bodyPr/>
          <a:lstStyle/>
          <a:p>
            <a:pPr>
              <a:buFontTx/>
              <a:buNone/>
            </a:pPr>
            <a:r>
              <a:rPr lang="es-ES" sz="2800"/>
              <a:t>	Sola una minoría, la de los clérigos y la aristocracia asistía a las escuelas medievales; lo que no quiere decir que el resto se quedase sin educación, para las cuales quedaba principalmente el aprendizaje de labores manuales y artesanales.</a:t>
            </a:r>
          </a:p>
          <a:p>
            <a:pPr>
              <a:buFontTx/>
              <a:buNone/>
            </a:pPr>
            <a:r>
              <a:rPr lang="es-ES" sz="2800"/>
              <a:t>	Las escuelas catedralicias darían ya en siglo XII origen a la más importante institución cultural de la edad media, la Universidad. El término </a:t>
            </a:r>
            <a:r>
              <a:rPr lang="es-ES" sz="2800" i="1"/>
              <a:t>universitas</a:t>
            </a:r>
            <a:r>
              <a:rPr lang="es-ES" sz="2800"/>
              <a:t> se aplicaba en el medievo a toda comunidad organizada.</a:t>
            </a:r>
          </a:p>
        </p:txBody>
      </p:sp>
    </p:spTree>
  </p:cSld>
  <p:clrMapOvr>
    <a:masterClrMapping/>
  </p:clrMapOvr>
</p:sld>
</file>

<file path=ppt/theme/theme1.xml><?xml version="1.0" encoding="utf-8"?>
<a:theme xmlns:a="http://schemas.openxmlformats.org/drawingml/2006/main" name="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75</TotalTime>
  <Words>173</Words>
  <Application>Microsoft Office PowerPoint</Application>
  <PresentationFormat>Presentación en pantalla (4:3)</PresentationFormat>
  <Paragraphs>10</Paragraphs>
  <Slides>6</Slides>
  <Notes>0</Notes>
  <HiddenSlides>0</HiddenSlides>
  <MMClips>0</MMClips>
  <ScaleCrop>false</ScaleCrop>
  <HeadingPairs>
    <vt:vector size="6" baseType="variant">
      <vt:variant>
        <vt:lpstr>Fuentes usadas</vt:lpstr>
      </vt:variant>
      <vt:variant>
        <vt:i4>1</vt:i4>
      </vt:variant>
      <vt:variant>
        <vt:lpstr>Tema</vt:lpstr>
      </vt:variant>
      <vt:variant>
        <vt:i4>1</vt:i4>
      </vt:variant>
      <vt:variant>
        <vt:lpstr>Títulos de diapositiva</vt:lpstr>
      </vt:variant>
      <vt:variant>
        <vt:i4>6</vt:i4>
      </vt:variant>
    </vt:vector>
  </HeadingPairs>
  <TitlesOfParts>
    <vt:vector size="8" baseType="lpstr">
      <vt:lpstr>Arial</vt:lpstr>
      <vt:lpstr>Diseño predeterminado</vt:lpstr>
      <vt:lpstr>Escolástica</vt:lpstr>
      <vt:lpstr>Diapositiva 2</vt:lpstr>
      <vt:lpstr>Diapositiva 3</vt:lpstr>
      <vt:lpstr>Diapositiva 4</vt:lpstr>
      <vt:lpstr>Diapositiva 5</vt:lpstr>
      <vt:lpstr>Diapositiva 6</vt:lpstr>
    </vt:vector>
  </TitlesOfParts>
  <Company>urP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Escolástica</dc:title>
  <dc:creator>Usuario</dc:creator>
  <cp:lastModifiedBy>Gerardo Lazaro</cp:lastModifiedBy>
  <cp:revision>4</cp:revision>
  <dcterms:created xsi:type="dcterms:W3CDTF">2009-04-15T20:10:32Z</dcterms:created>
  <dcterms:modified xsi:type="dcterms:W3CDTF">2009-04-19T16:40:03Z</dcterms:modified>
</cp:coreProperties>
</file>